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  <p:sldMasterId id="2147483802" r:id="rId2"/>
  </p:sldMasterIdLst>
  <p:sldIdLst>
    <p:sldId id="256" r:id="rId3"/>
    <p:sldId id="257" r:id="rId4"/>
    <p:sldId id="258" r:id="rId5"/>
    <p:sldId id="270" r:id="rId6"/>
    <p:sldId id="272" r:id="rId7"/>
    <p:sldId id="273" r:id="rId8"/>
    <p:sldId id="274" r:id="rId9"/>
    <p:sldId id="275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D440A-D838-4748-89FC-216575682415}" type="datetimeFigureOut">
              <a:rPr lang="ru-RU"/>
              <a:pPr>
                <a:defRPr/>
              </a:pPr>
              <a:t>06.09.2016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3BBDA-29A5-410C-AED3-75F21BE1C9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C15C94-C562-4218-B99B-E76E9065DE83}" type="datetimeFigureOut">
              <a:rPr lang="ru-RU"/>
              <a:pPr>
                <a:defRPr/>
              </a:pPr>
              <a:t>06.09.2016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7CA165-2549-4762-B445-73665C6027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A344D0-CA0E-4A1D-AA9D-C00BD145BBE1}" type="datetimeFigureOut">
              <a:rPr lang="ru-RU"/>
              <a:pPr>
                <a:defRPr/>
              </a:pPr>
              <a:t>06.09.2016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91C07A-B156-48E9-A82B-C1A940E3E7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7D37B3-09AF-499A-ACDE-5125C45AD4C3}" type="datetimeFigureOut">
              <a:rPr lang="ru-RU"/>
              <a:pPr>
                <a:defRPr/>
              </a:pPr>
              <a:t>06.09.2016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05AABF-0E7D-4A74-AC37-51574B3EDD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58C83E9-DFC0-423F-B583-DB32754C541A}" type="datetimeFigureOut">
              <a:rPr lang="ru-RU"/>
              <a:pPr>
                <a:defRPr/>
              </a:pPr>
              <a:t>06.09.2016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17A31A8-0890-4E15-A246-05279B48A6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F8C290-86DD-45EA-B87C-F1EB4CE225A0}" type="datetimeFigureOut">
              <a:rPr lang="ru-RU"/>
              <a:pPr>
                <a:defRPr/>
              </a:pPr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5E3449-E4E3-4062-9A81-FCBD4582DE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007054-8971-4E82-997A-38634B0B3C57}" type="datetimeFigureOut">
              <a:rPr lang="ru-RU"/>
              <a:pPr>
                <a:defRPr/>
              </a:pPr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A4839C-EC4B-4A59-BB55-E5B5137880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1222A-2952-4AFE-BE9D-0FDDB3139582}" type="datetimeFigureOut">
              <a:rPr lang="ru-RU"/>
              <a:pPr>
                <a:defRPr/>
              </a:pPr>
              <a:t>06.09.2016</a:t>
            </a:fld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2C2BF-28CE-43E1-A2CB-4D0BD16540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7C5B4-B38F-4987-BAF7-E5D9690B172E}" type="datetimeFigureOut">
              <a:rPr lang="ru-RU"/>
              <a:pPr>
                <a:defRPr/>
              </a:pPr>
              <a:t>06.09.2016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586AA-8C14-4BDB-96C0-FF8D0650B6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3E3EB-4BBF-4CD1-95E0-1D2764FBBB38}" type="datetimeFigureOut">
              <a:rPr lang="ru-RU"/>
              <a:pPr>
                <a:defRPr/>
              </a:pPr>
              <a:t>06.09.2016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06227-D33B-4BA3-85E5-14A3910145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1D93C2A-A289-4DF6-864E-4BC4FC4BC75C}" type="datetimeFigureOut">
              <a:rPr lang="ru-RU"/>
              <a:pPr>
                <a:defRPr/>
              </a:pPr>
              <a:t>06.09.2016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3ECA44B-FFD1-4D40-BAB7-9832C2654C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364DCB-09A0-4E71-BE23-8E98615BFFB9}" type="datetimeFigureOut">
              <a:rPr lang="ru-RU"/>
              <a:pPr>
                <a:defRPr/>
              </a:pPr>
              <a:t>06.09.2016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EDEED0-AD46-426C-A6E3-55BE7F7839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4AEA5B-2506-4D1C-85F2-7BB0A87EF4ED}" type="datetimeFigureOut">
              <a:rPr lang="ru-RU"/>
              <a:pPr>
                <a:defRPr/>
              </a:pPr>
              <a:t>06.09.2016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25713F-1FEC-4DF0-9AB8-06BF690685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438816-EDF1-4AF7-A1D9-1DCE3372F8DB}" type="datetimeFigureOut">
              <a:rPr lang="ru-RU"/>
              <a:pPr>
                <a:defRPr/>
              </a:pPr>
              <a:t>06.09.2016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8FDA56-B4C8-4E43-A521-86256D0821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EFF767-C81B-4517-B978-3A192BA231DE}" type="datetimeFigureOut">
              <a:rPr lang="ru-RU"/>
              <a:pPr>
                <a:defRPr/>
              </a:pPr>
              <a:t>06.09.2016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594F02-4B5A-4CE9-8083-460D2C2A25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16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rtlCol="0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EB24315-31C3-4DF0-BD8D-9CE93EBAD2F8}" type="datetimeFigureOut">
              <a:rPr lang="ru-RU"/>
              <a:pPr>
                <a:defRPr/>
              </a:pPr>
              <a:t>06.09.2016</a:t>
            </a:fld>
            <a:endParaRPr lang="ru-RU"/>
          </a:p>
        </p:txBody>
      </p:sp>
      <p:sp>
        <p:nvSpPr>
          <p:cNvPr id="26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B8E6094E-BCE4-4563-9822-B262BED6AF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7" name="Нижний колонтитул 20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rtlCol="0" anchor="ctr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15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B6ED753-B6FE-4B6C-BDFE-C15B6EE3C827}" type="datetimeFigureOut">
              <a:rPr lang="ru-RU"/>
              <a:pPr>
                <a:defRPr/>
              </a:pPr>
              <a:t>06.09.2016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C585E9F-E226-485A-A6D8-51B2EA2CB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рямоугольник 3"/>
          <p:cNvSpPr>
            <a:spLocks noChangeArrowheads="1"/>
          </p:cNvSpPr>
          <p:nvPr/>
        </p:nvSpPr>
        <p:spPr bwMode="auto">
          <a:xfrm>
            <a:off x="250825" y="188913"/>
            <a:ext cx="824547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chemeClr val="hlink"/>
                </a:solidFill>
                <a:latin typeface="Century Schoolbook"/>
              </a:rPr>
              <a:t>Организация питания                обучающихся </a:t>
            </a:r>
          </a:p>
          <a:p>
            <a:pPr algn="ctr"/>
            <a:r>
              <a:rPr lang="ru-RU" sz="4400" b="1">
                <a:solidFill>
                  <a:schemeClr val="hlink"/>
                </a:solidFill>
                <a:latin typeface="Century Schoolbook"/>
              </a:rPr>
              <a:t>«МКОУ СОШ                                                                       с.Первомайское».</a:t>
            </a:r>
          </a:p>
        </p:txBody>
      </p:sp>
      <p:sp>
        <p:nvSpPr>
          <p:cNvPr id="18434" name="Текст 5"/>
          <p:cNvSpPr>
            <a:spLocks noGrp="1"/>
          </p:cNvSpPr>
          <p:nvPr>
            <p:ph type="body" idx="4294967295"/>
          </p:nvPr>
        </p:nvSpPr>
        <p:spPr>
          <a:xfrm>
            <a:off x="1098550" y="5486400"/>
            <a:ext cx="8045450" cy="1371600"/>
          </a:xfrm>
        </p:spPr>
        <p:txBody>
          <a:bodyPr/>
          <a:lstStyle/>
          <a:p>
            <a:pPr marL="0" indent="0" algn="r">
              <a:buFont typeface="Wingdings" pitchFamily="2" charset="2"/>
              <a:buNone/>
            </a:pPr>
            <a:r>
              <a:rPr lang="ru-RU" b="1" smtClean="0">
                <a:solidFill>
                  <a:schemeClr val="tx2"/>
                </a:solidFill>
              </a:rPr>
              <a:t>Директор «МКОУ СОШ с. Первомайское»</a:t>
            </a:r>
          </a:p>
          <a:p>
            <a:pPr marL="0" indent="0" algn="r">
              <a:buFont typeface="Wingdings" pitchFamily="2" charset="2"/>
              <a:buNone/>
            </a:pPr>
            <a:r>
              <a:rPr lang="ru-RU" b="1" smtClean="0">
                <a:solidFill>
                  <a:schemeClr val="tx2"/>
                </a:solidFill>
              </a:rPr>
              <a:t>Саулич Оксана Васильевна</a:t>
            </a:r>
          </a:p>
        </p:txBody>
      </p:sp>
      <p:pic>
        <p:nvPicPr>
          <p:cNvPr id="18435" name="Picture 5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3068638"/>
            <a:ext cx="331311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539750" y="188913"/>
            <a:ext cx="7467600" cy="6069012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b="1" smtClean="0">
                <a:solidFill>
                  <a:schemeClr val="hlink"/>
                </a:solidFill>
                <a:latin typeface="Times New Roman" pitchFamily="18" charset="0"/>
              </a:rPr>
              <a:t>Положение об организации питания</a:t>
            </a:r>
          </a:p>
          <a:p>
            <a:pPr algn="ctr">
              <a:buFont typeface="Wingdings" pitchFamily="2" charset="2"/>
              <a:buNone/>
            </a:pPr>
            <a:r>
              <a:rPr lang="ru-RU" b="1" smtClean="0">
                <a:solidFill>
                  <a:schemeClr val="hlink"/>
                </a:solidFill>
                <a:latin typeface="Times New Roman" pitchFamily="18" charset="0"/>
              </a:rPr>
              <a:t>учащихся в МКОУ СОШ с.Первомайское</a:t>
            </a:r>
          </a:p>
          <a:p>
            <a:pPr>
              <a:buFont typeface="Wingdings" pitchFamily="2" charset="2"/>
              <a:buNone/>
            </a:pPr>
            <a:r>
              <a:rPr lang="ru-RU" sz="2000" smtClean="0">
                <a:latin typeface="Times New Roman" pitchFamily="18" charset="0"/>
              </a:rPr>
              <a:t>		</a:t>
            </a:r>
            <a:r>
              <a:rPr lang="ru-RU" sz="1900" smtClean="0">
                <a:latin typeface="Times New Roman" pitchFamily="18" charset="0"/>
              </a:rPr>
              <a:t>Положение об организации питания учащихся в муниципальном казённом общеобразовательном учреждении средней общеобразовательной школе с.Первомайское разработано в целях укрепления здоровья обучающихся и устанавливает требования к организации питания обучающихся в образовательном учреждении. </a:t>
            </a:r>
          </a:p>
          <a:p>
            <a:pPr>
              <a:buFont typeface="Wingdings" pitchFamily="2" charset="2"/>
              <a:buNone/>
            </a:pPr>
            <a:r>
              <a:rPr lang="ru-RU" sz="2400" b="1" smtClean="0">
                <a:solidFill>
                  <a:schemeClr val="hlink"/>
                </a:solidFill>
                <a:latin typeface="Times New Roman" pitchFamily="18" charset="0"/>
              </a:rPr>
              <a:t>При организации питания «МКОУ СОШ с. Первомайское» руководствуется:</a:t>
            </a:r>
          </a:p>
          <a:p>
            <a:pPr>
              <a:buFont typeface="Wingdings" pitchFamily="2" charset="2"/>
              <a:buNone/>
            </a:pPr>
            <a:r>
              <a:rPr lang="ru-RU" b="1" smtClean="0">
                <a:latin typeface="Times New Roman" pitchFamily="18" charset="0"/>
              </a:rPr>
              <a:t>	</a:t>
            </a:r>
            <a:r>
              <a:rPr lang="ru-RU" sz="1900" smtClean="0">
                <a:solidFill>
                  <a:schemeClr val="accent1"/>
                </a:solidFill>
                <a:latin typeface="Times New Roman" pitchFamily="18" charset="0"/>
              </a:rPr>
              <a:t>- </a:t>
            </a:r>
            <a:r>
              <a:rPr lang="ru-RU" sz="1900" smtClean="0">
                <a:latin typeface="Times New Roman" pitchFamily="18" charset="0"/>
              </a:rPr>
              <a:t>Законом РФ «Об образовании РФ» от 29.12.2012 № 273-ФЗ;</a:t>
            </a:r>
          </a:p>
          <a:p>
            <a:pPr>
              <a:buFont typeface="Wingdings" pitchFamily="2" charset="2"/>
              <a:buNone/>
            </a:pPr>
            <a:r>
              <a:rPr lang="ru-RU" sz="1900" smtClean="0">
                <a:latin typeface="Times New Roman" pitchFamily="18" charset="0"/>
              </a:rPr>
              <a:t>	</a:t>
            </a:r>
            <a:r>
              <a:rPr lang="ru-RU" sz="1900" smtClean="0">
                <a:solidFill>
                  <a:schemeClr val="accent1"/>
                </a:solidFill>
                <a:latin typeface="Times New Roman" pitchFamily="18" charset="0"/>
              </a:rPr>
              <a:t>- </a:t>
            </a:r>
            <a:r>
              <a:rPr lang="ru-RU" sz="1900" smtClean="0">
                <a:latin typeface="Times New Roman" pitchFamily="18" charset="0"/>
              </a:rPr>
              <a:t>СанПиН 2.4.5.2409-08;</a:t>
            </a:r>
          </a:p>
          <a:p>
            <a:pPr>
              <a:buFont typeface="Wingdings" pitchFamily="2" charset="2"/>
              <a:buNone/>
            </a:pPr>
            <a:r>
              <a:rPr lang="ru-RU" sz="1900" smtClean="0">
                <a:latin typeface="Times New Roman" pitchFamily="18" charset="0"/>
              </a:rPr>
              <a:t>	</a:t>
            </a:r>
            <a:r>
              <a:rPr lang="ru-RU" sz="1900" smtClean="0">
                <a:solidFill>
                  <a:schemeClr val="accent1"/>
                </a:solidFill>
                <a:latin typeface="Times New Roman" pitchFamily="18" charset="0"/>
              </a:rPr>
              <a:t>- </a:t>
            </a:r>
            <a:r>
              <a:rPr lang="ru-RU" sz="1900" smtClean="0">
                <a:latin typeface="Times New Roman" pitchFamily="18" charset="0"/>
              </a:rPr>
              <a:t>Федеральный закон  от 30.03.1999 №52-ФЗ «О санитарно-эпидемиологическом благополучии населения»;</a:t>
            </a:r>
          </a:p>
          <a:p>
            <a:pPr>
              <a:lnSpc>
                <a:spcPct val="150000"/>
              </a:lnSpc>
            </a:pPr>
            <a:endParaRPr lang="ru-RU" sz="19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323850" y="188913"/>
            <a:ext cx="8583613" cy="55435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smtClean="0">
                <a:solidFill>
                  <a:schemeClr val="hlink"/>
                </a:solidFill>
                <a:latin typeface="Times New Roman" pitchFamily="18" charset="0"/>
              </a:rPr>
              <a:t>		В соответствии с установленными требованиями СанПиН созданы следующие условия для организации питания учащихся: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ru-RU" sz="2000" smtClean="0">
                <a:latin typeface="Times New Roman" pitchFamily="18" charset="0"/>
              </a:rPr>
              <a:t>		</a:t>
            </a:r>
            <a:r>
              <a:rPr lang="ru-RU" sz="1900" smtClean="0">
                <a:solidFill>
                  <a:schemeClr val="accent1"/>
                </a:solidFill>
                <a:latin typeface="Times New Roman" pitchFamily="18" charset="0"/>
              </a:rPr>
              <a:t>- </a:t>
            </a:r>
            <a:r>
              <a:rPr lang="ru-RU" sz="1900" smtClean="0">
                <a:latin typeface="Times New Roman" pitchFamily="18" charset="0"/>
              </a:rPr>
              <a:t>Предусмотрены производственные помещения для хранения, 	приготовления пищи, оснащены необходимым 	оборудованием (торгово-технологическим, холодильным, весоизмерительным), инвентарем;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ru-RU" sz="1900" smtClean="0">
                <a:latin typeface="Times New Roman" pitchFamily="18" charset="0"/>
              </a:rPr>
              <a:t>		</a:t>
            </a:r>
            <a:r>
              <a:rPr lang="ru-RU" sz="1900" smtClean="0">
                <a:solidFill>
                  <a:schemeClr val="accent1"/>
                </a:solidFill>
                <a:latin typeface="Times New Roman" pitchFamily="18" charset="0"/>
              </a:rPr>
              <a:t>- </a:t>
            </a:r>
            <a:r>
              <a:rPr lang="ru-RU" sz="1900" smtClean="0">
                <a:latin typeface="Times New Roman" pitchFamily="18" charset="0"/>
              </a:rPr>
              <a:t>Предусмотрены помещения для приема пищи, снабженные 	соответствующей мебелью;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ru-RU" sz="1900" smtClean="0">
                <a:latin typeface="Times New Roman" pitchFamily="18" charset="0"/>
              </a:rPr>
              <a:t>		</a:t>
            </a:r>
            <a:r>
              <a:rPr lang="ru-RU" sz="1900" smtClean="0">
                <a:solidFill>
                  <a:schemeClr val="accent1"/>
                </a:solidFill>
                <a:latin typeface="Times New Roman" pitchFamily="18" charset="0"/>
              </a:rPr>
              <a:t>- </a:t>
            </a:r>
            <a:r>
              <a:rPr lang="ru-RU" sz="1900" smtClean="0">
                <a:latin typeface="Times New Roman" pitchFamily="18" charset="0"/>
              </a:rPr>
              <a:t>Разработан и утвержден порядок питания учащихся (режим 	работы столовой, время перемен для принятия пищи, 	график питания обучающихся.</a:t>
            </a:r>
          </a:p>
          <a:p>
            <a:pPr>
              <a:lnSpc>
                <a:spcPct val="150000"/>
              </a:lnSpc>
            </a:pPr>
            <a:endParaRPr lang="ru-RU" sz="19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250825" y="188913"/>
            <a:ext cx="8677275" cy="56832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mtClean="0">
                <a:solidFill>
                  <a:schemeClr val="hlink"/>
                </a:solidFill>
                <a:latin typeface="Times New Roman" pitchFamily="18" charset="0"/>
              </a:rPr>
              <a:t>	Основные цели и задачи «МКОУ СОШ с.Первомайское»</a:t>
            </a:r>
          </a:p>
          <a:p>
            <a:pPr>
              <a:buFont typeface="Wingdings" pitchFamily="2" charset="2"/>
              <a:buNone/>
            </a:pPr>
            <a:r>
              <a:rPr lang="ru-RU" smtClean="0">
                <a:latin typeface="Times New Roman" pitchFamily="18" charset="0"/>
              </a:rPr>
              <a:t>	Питание обучающихся должно быть организовано с целью:</a:t>
            </a:r>
          </a:p>
          <a:p>
            <a:pPr marL="1143000" lvl="2">
              <a:buFontTx/>
              <a:buChar char="-"/>
            </a:pPr>
            <a:r>
              <a:rPr lang="ru-RU" sz="1900" smtClean="0">
                <a:latin typeface="Times New Roman" pitchFamily="18" charset="0"/>
              </a:rPr>
              <a:t>Социальной защиты обучающихся и повышения доступности и качества питания в МКОУ СОШ с.Первомайское;</a:t>
            </a:r>
          </a:p>
          <a:p>
            <a:pPr marL="1143000" lvl="2">
              <a:buFontTx/>
              <a:buChar char="-"/>
            </a:pPr>
            <a:r>
              <a:rPr lang="ru-RU" sz="1900" smtClean="0">
                <a:latin typeface="Times New Roman" pitchFamily="18" charset="0"/>
              </a:rPr>
              <a:t>Увеличения охвата горячим питанием , как можно большего количества учащихся;  </a:t>
            </a:r>
          </a:p>
          <a:p>
            <a:pPr marL="1143000" lvl="2">
              <a:buFontTx/>
              <a:buChar char="-"/>
            </a:pPr>
            <a:r>
              <a:rPr lang="ru-RU" sz="1900" smtClean="0">
                <a:latin typeface="Times New Roman" pitchFamily="18" charset="0"/>
              </a:rPr>
              <a:t>Обеспечения горячим питанием учащихся, относящихся к социально незащищенным группам населения.</a:t>
            </a:r>
          </a:p>
          <a:p>
            <a:pPr>
              <a:buFontTx/>
              <a:buNone/>
            </a:pPr>
            <a:r>
              <a:rPr lang="ru-RU" sz="2400" smtClean="0">
                <a:latin typeface="Times New Roman" pitchFamily="18" charset="0"/>
              </a:rPr>
              <a:t>	Основными задачами при организации питания учащихся являются :</a:t>
            </a:r>
          </a:p>
          <a:p>
            <a:pPr marL="1143000" lvl="2">
              <a:buFontTx/>
              <a:buChar char="-"/>
            </a:pPr>
            <a:r>
              <a:rPr lang="ru-RU" sz="1900" smtClean="0">
                <a:latin typeface="Times New Roman" pitchFamily="18" charset="0"/>
              </a:rPr>
              <a:t>Гарантированное качество и безопасность питания и пищевых продуктов, используемых в питании учащихся;</a:t>
            </a:r>
          </a:p>
          <a:p>
            <a:pPr marL="1143000" lvl="2">
              <a:buFontTx/>
              <a:buChar char="-"/>
            </a:pPr>
            <a:r>
              <a:rPr lang="ru-RU" sz="1900" smtClean="0">
                <a:latin typeface="Times New Roman" pitchFamily="18" charset="0"/>
              </a:rPr>
              <a:t>Формирование здорового образа жизни учащихся.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5"/>
          <p:cNvSpPr>
            <a:spLocks noChangeArrowheads="1"/>
          </p:cNvSpPr>
          <p:nvPr/>
        </p:nvSpPr>
        <p:spPr bwMode="auto">
          <a:xfrm>
            <a:off x="684213" y="-117475"/>
            <a:ext cx="8459787" cy="604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2000" b="1">
              <a:solidFill>
                <a:schemeClr val="hlink"/>
              </a:solidFill>
              <a:latin typeface="Times New Roman" pitchFamily="18" charset="0"/>
            </a:endParaRPr>
          </a:p>
          <a:p>
            <a:pPr algn="ctr"/>
            <a:r>
              <a:rPr lang="ru-RU" sz="2800">
                <a:solidFill>
                  <a:schemeClr val="hlink"/>
                </a:solidFill>
                <a:latin typeface="Times New Roman" pitchFamily="18" charset="0"/>
              </a:rPr>
              <a:t>Порядок Организации питания в школе</a:t>
            </a:r>
          </a:p>
          <a:p>
            <a:r>
              <a:rPr lang="ru-RU" sz="2000">
                <a:solidFill>
                  <a:schemeClr val="accent1"/>
                </a:solidFill>
                <a:latin typeface="Times New Roman" pitchFamily="18" charset="0"/>
              </a:rPr>
              <a:t>	</a:t>
            </a:r>
          </a:p>
          <a:p>
            <a:r>
              <a:rPr lang="ru-RU" sz="1900">
                <a:solidFill>
                  <a:schemeClr val="accent1"/>
                </a:solidFill>
                <a:latin typeface="Times New Roman" pitchFamily="18" charset="0"/>
              </a:rPr>
              <a:t>	-</a:t>
            </a:r>
            <a:r>
              <a:rPr lang="ru-RU" sz="1900">
                <a:latin typeface="Times New Roman" pitchFamily="18" charset="0"/>
              </a:rPr>
              <a:t> Ежедневно в обеденном зале вывешивается утверждённое директором школы меню, в котором указываются названия блюд, 	их объём (выход в граммах), пищевая ценность и стоимость;</a:t>
            </a:r>
          </a:p>
          <a:p>
            <a:r>
              <a:rPr lang="ru-RU" sz="1900">
                <a:solidFill>
                  <a:schemeClr val="accent1"/>
                </a:solidFill>
                <a:latin typeface="Times New Roman" pitchFamily="18" charset="0"/>
              </a:rPr>
              <a:t>	-</a:t>
            </a:r>
            <a:r>
              <a:rPr lang="ru-RU" sz="1900">
                <a:latin typeface="Times New Roman" pitchFamily="18" charset="0"/>
              </a:rPr>
              <a:t> Столовая школы осуществляет производственную деятельность в полном объеме 5 дней - с понедельника по пятницу  включительно в режиме работы школы;</a:t>
            </a:r>
          </a:p>
          <a:p>
            <a:r>
              <a:rPr lang="ru-RU" sz="1900">
                <a:solidFill>
                  <a:schemeClr val="accent1"/>
                </a:solidFill>
                <a:latin typeface="Times New Roman" pitchFamily="18" charset="0"/>
              </a:rPr>
              <a:t>	- </a:t>
            </a:r>
            <a:r>
              <a:rPr lang="ru-RU" sz="1900">
                <a:latin typeface="Times New Roman" pitchFamily="18" charset="0"/>
              </a:rPr>
              <a:t>Часы приема пищи устанавливаются в соответствии с графиком приема пищи, утвержденным директором школы, </a:t>
            </a:r>
          </a:p>
          <a:p>
            <a:r>
              <a:rPr lang="ru-RU" sz="1900">
                <a:solidFill>
                  <a:schemeClr val="accent1"/>
                </a:solidFill>
                <a:latin typeface="Times New Roman" pitchFamily="18" charset="0"/>
              </a:rPr>
              <a:t>	- </a:t>
            </a:r>
            <a:r>
              <a:rPr lang="ru-RU" sz="1900">
                <a:latin typeface="Times New Roman" pitchFamily="18" charset="0"/>
              </a:rPr>
              <a:t>Для поддержания порядка в столовой организовано дежурство педагогических работников; </a:t>
            </a:r>
          </a:p>
          <a:p>
            <a:r>
              <a:rPr lang="ru-RU" sz="1900">
                <a:solidFill>
                  <a:schemeClr val="accent1"/>
                </a:solidFill>
                <a:latin typeface="Times New Roman" pitchFamily="18" charset="0"/>
              </a:rPr>
              <a:t>	- </a:t>
            </a:r>
            <a:r>
              <a:rPr lang="ru-RU" sz="1900">
                <a:latin typeface="Times New Roman" pitchFamily="18" charset="0"/>
              </a:rPr>
              <a:t>Классные руководители  сопровождают обучающихся в столовую для принятия пищи в соответствии с графиком питания, утверждённым директором школы, контролируют мытьё рук учащимися перед приёмом пищи и их поведение во время завтрака;</a:t>
            </a:r>
          </a:p>
          <a:p>
            <a:r>
              <a:rPr lang="ru-RU" sz="1900">
                <a:solidFill>
                  <a:schemeClr val="accent1"/>
                </a:solidFill>
                <a:latin typeface="Times New Roman" pitchFamily="18" charset="0"/>
              </a:rPr>
              <a:t>	- </a:t>
            </a:r>
            <a:r>
              <a:rPr lang="ru-RU" sz="1900">
                <a:latin typeface="Times New Roman" pitchFamily="18" charset="0"/>
              </a:rPr>
              <a:t>Проверку качества пищи, соблюдение рецептур и технологических режимов осуществляет бракеражная комиссия, созданная приказом директора школы. Результаты проверки заносятся в бракеражный журнал.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3200" b="0" smtClean="0">
                <a:solidFill>
                  <a:schemeClr val="hlink"/>
                </a:solidFill>
                <a:effectLst/>
              </a:rPr>
              <a:t>В составе бракеражной комиссии «МКОУ СОШ с. Первомайское»</a:t>
            </a:r>
            <a:r>
              <a:rPr lang="ru-RU" sz="3700" smtClean="0">
                <a:effectLst/>
              </a:rPr>
              <a:t> </a:t>
            </a:r>
          </a:p>
        </p:txBody>
      </p:sp>
      <p:sp>
        <p:nvSpPr>
          <p:cNvPr id="4403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itchFamily="18" charset="0"/>
              </a:rPr>
              <a:t>Саулич</a:t>
            </a:r>
            <a:r>
              <a:rPr lang="ru-RU" dirty="0" smtClean="0">
                <a:latin typeface="Times New Roman" pitchFamily="18" charset="0"/>
              </a:rPr>
              <a:t> О.В. </a:t>
            </a:r>
            <a:r>
              <a:rPr lang="ru-RU" dirty="0" smtClean="0"/>
              <a:t>–</a:t>
            </a:r>
            <a:r>
              <a:rPr lang="ru-RU" dirty="0" smtClean="0">
                <a:latin typeface="Times New Roman" pitchFamily="18" charset="0"/>
              </a:rPr>
              <a:t> директор </a:t>
            </a:r>
            <a:r>
              <a:rPr lang="ru-RU" dirty="0" smtClean="0">
                <a:latin typeface="Times New Roman" pitchFamily="18" charset="0"/>
              </a:rPr>
              <a:t>школы; </a:t>
            </a:r>
            <a:endParaRPr lang="ru-RU" dirty="0" smtClean="0">
              <a:latin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</a:rPr>
              <a:t>Загнибида</a:t>
            </a:r>
            <a:r>
              <a:rPr lang="ru-RU" dirty="0" smtClean="0">
                <a:latin typeface="Times New Roman" pitchFamily="18" charset="0"/>
              </a:rPr>
              <a:t> Т.Н. </a:t>
            </a:r>
            <a:r>
              <a:rPr lang="ru-RU" dirty="0" smtClean="0"/>
              <a:t>–</a:t>
            </a:r>
            <a:r>
              <a:rPr lang="ru-RU" dirty="0" smtClean="0">
                <a:latin typeface="Times New Roman" pitchFamily="18" charset="0"/>
              </a:rPr>
              <a:t> председатель </a:t>
            </a:r>
            <a:r>
              <a:rPr lang="ru-RU" dirty="0" err="1" smtClean="0">
                <a:latin typeface="Times New Roman" pitchFamily="18" charset="0"/>
              </a:rPr>
              <a:t>бракеражной</a:t>
            </a:r>
            <a:r>
              <a:rPr lang="ru-RU" dirty="0" smtClean="0">
                <a:latin typeface="Times New Roman" pitchFamily="18" charset="0"/>
              </a:rPr>
              <a:t> комиссии, учитель биологии;</a:t>
            </a:r>
          </a:p>
          <a:p>
            <a:r>
              <a:rPr lang="ru-RU" dirty="0" err="1" smtClean="0">
                <a:latin typeface="Times New Roman" pitchFamily="18" charset="0"/>
              </a:rPr>
              <a:t>Гараева</a:t>
            </a:r>
            <a:r>
              <a:rPr lang="ru-RU" dirty="0" smtClean="0">
                <a:latin typeface="Times New Roman" pitchFamily="18" charset="0"/>
              </a:rPr>
              <a:t> Т.Н. - член, </a:t>
            </a:r>
            <a:r>
              <a:rPr lang="ru-RU" dirty="0" err="1" smtClean="0">
                <a:latin typeface="Times New Roman" pitchFamily="18" charset="0"/>
              </a:rPr>
              <a:t>бракеражной</a:t>
            </a:r>
            <a:r>
              <a:rPr lang="ru-RU" dirty="0" smtClean="0">
                <a:latin typeface="Times New Roman" pitchFamily="18" charset="0"/>
              </a:rPr>
              <a:t> комиссии, заместитель директора;</a:t>
            </a:r>
          </a:p>
          <a:p>
            <a:r>
              <a:rPr lang="ru-RU" dirty="0" err="1" smtClean="0">
                <a:latin typeface="Times New Roman" pitchFamily="18" charset="0"/>
              </a:rPr>
              <a:t>Перминова</a:t>
            </a:r>
            <a:r>
              <a:rPr lang="ru-RU" dirty="0" smtClean="0">
                <a:latin typeface="Times New Roman" pitchFamily="18" charset="0"/>
              </a:rPr>
              <a:t> С.В. </a:t>
            </a:r>
            <a:r>
              <a:rPr lang="ru-RU" dirty="0" smtClean="0"/>
              <a:t>–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</a:rPr>
              <a:t>член </a:t>
            </a:r>
            <a:r>
              <a:rPr lang="ru-RU" dirty="0" err="1" smtClean="0">
                <a:latin typeface="Times New Roman" pitchFamily="18" charset="0"/>
              </a:rPr>
              <a:t>бракеражной</a:t>
            </a:r>
            <a:r>
              <a:rPr lang="ru-RU" dirty="0" smtClean="0">
                <a:latin typeface="Times New Roman" pitchFamily="18" charset="0"/>
              </a:rPr>
              <a:t> комиссии, председатель профсоюзного комитета.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3600" smtClean="0">
                <a:solidFill>
                  <a:schemeClr val="hlink"/>
                </a:solidFill>
                <a:effectLst/>
              </a:rPr>
              <a:t>Режим работы школьной столовой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itchFamily="18" charset="0"/>
              </a:rPr>
              <a:t>Учащиеся питаются по классам, согласно графику, утвержденному директором;</a:t>
            </a:r>
          </a:p>
          <a:p>
            <a:r>
              <a:rPr lang="ru-RU" sz="2000" dirty="0" smtClean="0">
                <a:latin typeface="Times New Roman" pitchFamily="18" charset="0"/>
              </a:rPr>
              <a:t>Питание учащихся производится ежедневно по десятидневному цикличному меню с учетом возрастных особенностей.</a:t>
            </a:r>
          </a:p>
          <a:p>
            <a:r>
              <a:rPr lang="ru-RU" sz="2000" dirty="0" smtClean="0">
                <a:latin typeface="Times New Roman" pitchFamily="18" charset="0"/>
              </a:rPr>
              <a:t>Режим учебных занятий и длительность перемен должны обеспечить достаточно времени для приема пищи учащимся. Рекомендованная продолжительность двух больших перемен составляет по 20 минут;</a:t>
            </a:r>
          </a:p>
          <a:p>
            <a:r>
              <a:rPr lang="ru-RU" sz="2000" dirty="0" smtClean="0">
                <a:latin typeface="Times New Roman" pitchFamily="18" charset="0"/>
              </a:rPr>
              <a:t>Организация горячего питания осуществляется организованными группами, согласно графику питания: 1 большая перемена </a:t>
            </a:r>
            <a:r>
              <a:rPr lang="ru-RU" sz="2000" dirty="0" smtClean="0"/>
              <a:t>–</a:t>
            </a:r>
            <a:r>
              <a:rPr lang="ru-RU" sz="2000" dirty="0" smtClean="0">
                <a:latin typeface="Times New Roman" pitchFamily="18" charset="0"/>
              </a:rPr>
              <a:t> питание 1-4кл; </a:t>
            </a:r>
            <a:r>
              <a:rPr lang="ru-RU" sz="2000" dirty="0">
                <a:latin typeface="Times New Roman" pitchFamily="18" charset="0"/>
              </a:rPr>
              <a:t>на 2-ой большой перемене питаются 5-9 </a:t>
            </a:r>
            <a:r>
              <a:rPr lang="ru-RU" sz="2000" dirty="0" err="1">
                <a:latin typeface="Times New Roman" pitchFamily="18" charset="0"/>
              </a:rPr>
              <a:t>кл</a:t>
            </a:r>
            <a:r>
              <a:rPr lang="ru-RU" sz="2000" dirty="0">
                <a:latin typeface="Times New Roman" pitchFamily="18" charset="0"/>
              </a:rPr>
              <a:t>. </a:t>
            </a:r>
            <a:r>
              <a:rPr lang="ru-RU" sz="2000">
                <a:latin typeface="Times New Roman" pitchFamily="18" charset="0"/>
              </a:rPr>
              <a:t>и старшие классы</a:t>
            </a:r>
          </a:p>
          <a:p>
            <a:pPr marL="109537" indent="0">
              <a:buNone/>
            </a:pPr>
            <a:r>
              <a:rPr lang="ru-RU" smtClean="0"/>
              <a:t>  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0"/>
            <a:ext cx="8229600" cy="549275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2800" smtClean="0">
                <a:solidFill>
                  <a:schemeClr val="hlink"/>
                </a:solidFill>
                <a:effectLst/>
              </a:rPr>
              <a:t>Порядок предоставления питания учащимся</a:t>
            </a:r>
          </a:p>
        </p:txBody>
      </p:sp>
      <p:sp>
        <p:nvSpPr>
          <p:cNvPr id="47107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620713"/>
            <a:ext cx="8229600" cy="4525962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ru-RU" sz="1900" dirty="0" smtClean="0">
                <a:latin typeface="Times New Roman" pitchFamily="18" charset="0"/>
              </a:rPr>
              <a:t>Питание учащимся производится:</a:t>
            </a:r>
          </a:p>
          <a:p>
            <a:r>
              <a:rPr lang="ru-RU" sz="1900" dirty="0" smtClean="0">
                <a:latin typeface="Times New Roman" pitchFamily="18" charset="0"/>
              </a:rPr>
              <a:t>За счет бюджетных средств(бесплатное питание) </a:t>
            </a:r>
          </a:p>
          <a:p>
            <a:r>
              <a:rPr lang="ru-RU" sz="1900" dirty="0" smtClean="0">
                <a:latin typeface="Times New Roman" pitchFamily="18" charset="0"/>
              </a:rPr>
              <a:t>За счет средств родителей(родители детей вносят плату за их питание)</a:t>
            </a:r>
          </a:p>
          <a:p>
            <a:pPr>
              <a:buFont typeface="Wingdings 3" pitchFamily="18" charset="2"/>
              <a:buNone/>
            </a:pPr>
            <a:r>
              <a:rPr lang="ru-RU" sz="1900" dirty="0" smtClean="0">
                <a:latin typeface="Times New Roman" pitchFamily="18" charset="0"/>
              </a:rPr>
              <a:t>В ОУ учащимся предоставляется горячее питание в учебные дни.</a:t>
            </a:r>
          </a:p>
          <a:p>
            <a:pPr>
              <a:buFont typeface="Wingdings 3" pitchFamily="18" charset="2"/>
              <a:buNone/>
            </a:pPr>
            <a:r>
              <a:rPr lang="ru-RU" sz="1900" dirty="0" smtClean="0">
                <a:latin typeface="Times New Roman" pitchFamily="18" charset="0"/>
              </a:rPr>
              <a:t>Учащиеся ОУ, не относящиеся к льготным категориям, обеспечиваются горячим питанием за счет средств родителей.</a:t>
            </a:r>
          </a:p>
          <a:p>
            <a:pPr>
              <a:buFont typeface="Wingdings 3" pitchFamily="18" charset="2"/>
              <a:buNone/>
            </a:pPr>
            <a:r>
              <a:rPr lang="ru-RU" sz="1900" dirty="0" smtClean="0">
                <a:latin typeface="Times New Roman" pitchFamily="18" charset="0"/>
              </a:rPr>
              <a:t>Учащиеся 1-4 классов предоставляются горячие завтраки за счет средств областного бюджета.</a:t>
            </a:r>
          </a:p>
          <a:p>
            <a:pPr>
              <a:buFont typeface="Wingdings 3" pitchFamily="18" charset="2"/>
              <a:buNone/>
            </a:pPr>
            <a:r>
              <a:rPr lang="ru-RU" sz="1900" dirty="0" smtClean="0">
                <a:latin typeface="Times New Roman" pitchFamily="18" charset="0"/>
              </a:rPr>
              <a:t>Право на бесплатное питание имеют льготные категории учащиеся 5-9 </a:t>
            </a:r>
            <a:r>
              <a:rPr lang="ru-RU" sz="1900" smtClean="0">
                <a:latin typeface="Times New Roman" pitchFamily="18" charset="0"/>
              </a:rPr>
              <a:t>и старших классов (опекаемые, из многодетных и малообеспеченных семей</a:t>
            </a:r>
            <a:r>
              <a:rPr lang="ru-RU" sz="1900" smtClean="0">
                <a:latin typeface="Times New Roman" pitchFamily="18" charset="0"/>
              </a:rPr>
              <a:t>), </a:t>
            </a:r>
            <a:r>
              <a:rPr lang="ru-RU" sz="1900" smtClean="0">
                <a:latin typeface="Times New Roman" pitchFamily="18" charset="0"/>
              </a:rPr>
              <a:t>при наличии документов подтверждающих льготу.</a:t>
            </a:r>
          </a:p>
          <a:p>
            <a:pPr>
              <a:buFont typeface="Wingdings 3" pitchFamily="18" charset="2"/>
              <a:buNone/>
            </a:pPr>
            <a:r>
              <a:rPr lang="ru-RU" sz="1900" dirty="0" smtClean="0">
                <a:latin typeface="Times New Roman" pitchFamily="18" charset="0"/>
              </a:rPr>
              <a:t>Повар и классный руководитель ведут ежедневный учет учащихся, получающих питание.</a:t>
            </a:r>
          </a:p>
          <a:p>
            <a:pPr>
              <a:buFont typeface="Wingdings 3" pitchFamily="18" charset="2"/>
              <a:buNone/>
            </a:pPr>
            <a:r>
              <a:rPr lang="ru-RU" sz="1900" dirty="0" smtClean="0">
                <a:latin typeface="Times New Roman" pitchFamily="18" charset="0"/>
              </a:rPr>
              <a:t> Ответственный за питание ежедневно составляет меню-требование на выдачу продуктов питания с указанием количества довольствующихся, на основании которого выдает повару продукты, а бухгалтер обсчитывает стоимость блюд.   </a:t>
            </a:r>
          </a:p>
          <a:p>
            <a:pPr>
              <a:buFont typeface="Wingdings 3" pitchFamily="18" charset="2"/>
              <a:buNone/>
            </a:pPr>
            <a:r>
              <a:rPr lang="ru-RU" sz="1900" dirty="0" smtClean="0">
                <a:latin typeface="Times New Roman" pitchFamily="18" charset="0"/>
              </a:rPr>
              <a:t>    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ru-RU" sz="19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900" dirty="0" smtClean="0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ru-RU" sz="9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Прямоугольник 3"/>
          <p:cNvSpPr>
            <a:spLocks noChangeArrowheads="1"/>
          </p:cNvSpPr>
          <p:nvPr/>
        </p:nvSpPr>
        <p:spPr bwMode="auto">
          <a:xfrm>
            <a:off x="611188" y="260350"/>
            <a:ext cx="8208962" cy="482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chemeClr val="hlink"/>
                </a:solidFill>
                <a:latin typeface="Times New Roman" pitchFamily="18" charset="0"/>
              </a:rPr>
              <a:t>ДОКУМЕНТАЦИЯ</a:t>
            </a:r>
          </a:p>
          <a:p>
            <a:r>
              <a:rPr lang="ru-RU" sz="2800">
                <a:latin typeface="Times New Roman" pitchFamily="18" charset="0"/>
              </a:rPr>
              <a:t>	В школе следующие документы по вопросам организации питания (регламентирующие и учётные, подтверждающие расходы по питанию):</a:t>
            </a:r>
          </a:p>
          <a:p>
            <a:r>
              <a:rPr lang="ru-RU" sz="2800">
                <a:latin typeface="Times New Roman" pitchFamily="18" charset="0"/>
              </a:rPr>
              <a:t>	</a:t>
            </a:r>
            <a:r>
              <a:rPr lang="ru-RU" sz="1900">
                <a:solidFill>
                  <a:schemeClr val="accent1"/>
                </a:solidFill>
                <a:latin typeface="Times New Roman" pitchFamily="18" charset="0"/>
              </a:rPr>
              <a:t>-</a:t>
            </a:r>
            <a:r>
              <a:rPr lang="ru-RU" sz="1900">
                <a:latin typeface="Times New Roman" pitchFamily="18" charset="0"/>
              </a:rPr>
              <a:t> Положение об организации питания обучающихся;</a:t>
            </a:r>
          </a:p>
          <a:p>
            <a:r>
              <a:rPr lang="ru-RU" sz="1900">
                <a:latin typeface="Times New Roman" pitchFamily="18" charset="0"/>
              </a:rPr>
              <a:t>	</a:t>
            </a:r>
            <a:r>
              <a:rPr lang="ru-RU" sz="1900">
                <a:solidFill>
                  <a:schemeClr val="accent1"/>
                </a:solidFill>
                <a:latin typeface="Times New Roman" pitchFamily="18" charset="0"/>
              </a:rPr>
              <a:t>-</a:t>
            </a:r>
            <a:r>
              <a:rPr lang="ru-RU" sz="1900">
                <a:latin typeface="Times New Roman" pitchFamily="18" charset="0"/>
              </a:rPr>
              <a:t> Приказ директора о назначении ответственных за организацию питания лиц с возложением на них функций контроля;</a:t>
            </a:r>
          </a:p>
          <a:p>
            <a:r>
              <a:rPr lang="ru-RU" sz="1900">
                <a:latin typeface="Times New Roman" pitchFamily="18" charset="0"/>
              </a:rPr>
              <a:t>	</a:t>
            </a:r>
            <a:r>
              <a:rPr lang="ru-RU" sz="1900">
                <a:solidFill>
                  <a:schemeClr val="accent1"/>
                </a:solidFill>
                <a:latin typeface="Times New Roman" pitchFamily="18" charset="0"/>
              </a:rPr>
              <a:t>-</a:t>
            </a:r>
            <a:r>
              <a:rPr lang="ru-RU" sz="1900">
                <a:latin typeface="Times New Roman" pitchFamily="18" charset="0"/>
              </a:rPr>
              <a:t> Приказ директора, регламентирующий организацию питания.</a:t>
            </a:r>
          </a:p>
          <a:p>
            <a:r>
              <a:rPr lang="ru-RU" sz="1900">
                <a:latin typeface="Times New Roman" pitchFamily="18" charset="0"/>
              </a:rPr>
              <a:t>	</a:t>
            </a:r>
            <a:r>
              <a:rPr lang="ru-RU" sz="1900">
                <a:solidFill>
                  <a:schemeClr val="accent1"/>
                </a:solidFill>
                <a:latin typeface="Times New Roman" pitchFamily="18" charset="0"/>
              </a:rPr>
              <a:t>- </a:t>
            </a:r>
            <a:r>
              <a:rPr lang="ru-RU" sz="1900">
                <a:latin typeface="Times New Roman" pitchFamily="18" charset="0"/>
              </a:rPr>
              <a:t>График питания обучающихся;</a:t>
            </a:r>
          </a:p>
          <a:p>
            <a:r>
              <a:rPr lang="ru-RU" sz="1900">
                <a:latin typeface="Times New Roman" pitchFamily="18" charset="0"/>
              </a:rPr>
              <a:t>	</a:t>
            </a:r>
            <a:r>
              <a:rPr lang="ru-RU" sz="1900">
                <a:solidFill>
                  <a:schemeClr val="accent1"/>
                </a:solidFill>
                <a:latin typeface="Times New Roman" pitchFamily="18" charset="0"/>
              </a:rPr>
              <a:t>-</a:t>
            </a:r>
            <a:r>
              <a:rPr lang="ru-RU" sz="1900">
                <a:latin typeface="Times New Roman" pitchFamily="18" charset="0"/>
              </a:rPr>
              <a:t> Пакет документов для постановки обучающихся на льготное питание;</a:t>
            </a:r>
          </a:p>
          <a:p>
            <a:r>
              <a:rPr lang="ru-RU" sz="1900">
                <a:latin typeface="Times New Roman" pitchFamily="18" charset="0"/>
              </a:rPr>
              <a:t>	</a:t>
            </a:r>
            <a:r>
              <a:rPr lang="ru-RU" sz="1900">
                <a:solidFill>
                  <a:schemeClr val="accent1"/>
                </a:solidFill>
                <a:latin typeface="Times New Roman" pitchFamily="18" charset="0"/>
              </a:rPr>
              <a:t>- </a:t>
            </a:r>
            <a:r>
              <a:rPr lang="ru-RU" sz="1900">
                <a:latin typeface="Times New Roman" pitchFamily="18" charset="0"/>
              </a:rPr>
              <a:t>Табель по учету питающихся;</a:t>
            </a:r>
          </a:p>
          <a:p>
            <a:r>
              <a:rPr lang="ru-RU" sz="1900">
                <a:latin typeface="Times New Roman" pitchFamily="18" charset="0"/>
              </a:rPr>
              <a:t>	</a:t>
            </a:r>
            <a:r>
              <a:rPr lang="ru-RU" sz="1900">
                <a:solidFill>
                  <a:schemeClr val="accent1"/>
                </a:solidFill>
                <a:latin typeface="Times New Roman" pitchFamily="18" charset="0"/>
              </a:rPr>
              <a:t>-</a:t>
            </a:r>
            <a:r>
              <a:rPr lang="ru-RU" sz="1900">
                <a:latin typeface="Times New Roman" pitchFamily="18" charset="0"/>
              </a:rPr>
              <a:t> Справки, акты, аналитические материалы по вопросам организации.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433</TotalTime>
  <Words>304</Words>
  <Application>Microsoft Office PowerPoint</Application>
  <PresentationFormat>Экран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Эркер</vt:lpstr>
      <vt:lpstr>Открытая</vt:lpstr>
      <vt:lpstr>Слайд 1</vt:lpstr>
      <vt:lpstr>Слайд 2</vt:lpstr>
      <vt:lpstr>Слайд 3</vt:lpstr>
      <vt:lpstr>Слайд 4</vt:lpstr>
      <vt:lpstr>Слайд 5</vt:lpstr>
      <vt:lpstr>В составе бракеражной комиссии «МКОУ СОШ с. Первомайское» </vt:lpstr>
      <vt:lpstr>Режим работы школьной столовой</vt:lpstr>
      <vt:lpstr>Порядок предоставления питания учащимся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Гость</dc:creator>
  <cp:lastModifiedBy>Персонал</cp:lastModifiedBy>
  <cp:revision>20</cp:revision>
  <dcterms:created xsi:type="dcterms:W3CDTF">2015-03-25T19:16:36Z</dcterms:created>
  <dcterms:modified xsi:type="dcterms:W3CDTF">2016-09-06T09:26:21Z</dcterms:modified>
</cp:coreProperties>
</file>